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Kulim Park Light"/>
      <p:regular r:id="rId27"/>
      <p:bold r:id="rId28"/>
      <p:italic r:id="rId29"/>
      <p:boldItalic r:id="rId30"/>
    </p:embeddedFont>
    <p:embeddedFont>
      <p:font typeface="Kulim Park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hjmAsd5xnLSv5T3b6sD/qX4HW8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KulimParkLight-bold.fntdata"/><Relationship Id="rId27" Type="http://schemas.openxmlformats.org/officeDocument/2006/relationships/font" Target="fonts/KulimPark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KulimPark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ulimPark-regular.fntdata"/><Relationship Id="rId30" Type="http://schemas.openxmlformats.org/officeDocument/2006/relationships/font" Target="fonts/KulimPark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KulimPark-italic.fntdata"/><Relationship Id="rId10" Type="http://schemas.openxmlformats.org/officeDocument/2006/relationships/slide" Target="slides/slide6.xml"/><Relationship Id="rId32" Type="http://schemas.openxmlformats.org/officeDocument/2006/relationships/font" Target="fonts/KulimPark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KulimPark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4"/>
          <p:cNvGrpSpPr/>
          <p:nvPr/>
        </p:nvGrpSpPr>
        <p:grpSpPr>
          <a:xfrm>
            <a:off x="6" y="-37"/>
            <a:ext cx="6256515" cy="5142022"/>
            <a:chOff x="-8" y="-13"/>
            <a:chExt cx="7710766" cy="5142022"/>
          </a:xfrm>
        </p:grpSpPr>
        <p:sp>
          <p:nvSpPr>
            <p:cNvPr id="11" name="Google Shape;11;p24"/>
            <p:cNvSpPr/>
            <p:nvPr/>
          </p:nvSpPr>
          <p:spPr>
            <a:xfrm>
              <a:off x="-8" y="-13"/>
              <a:ext cx="7710766" cy="5142022"/>
            </a:xfrm>
            <a:custGeom>
              <a:rect b="b" l="l" r="r" t="t"/>
              <a:pathLst>
                <a:path extrusionOk="0" h="2285343" w="3427007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74901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4"/>
            <p:cNvSpPr/>
            <p:nvPr/>
          </p:nvSpPr>
          <p:spPr>
            <a:xfrm>
              <a:off x="-8" y="-13"/>
              <a:ext cx="7536339" cy="5142022"/>
            </a:xfrm>
            <a:custGeom>
              <a:rect b="b" l="l" r="r" t="t"/>
              <a:pathLst>
                <a:path extrusionOk="0" h="2285343" w="3349484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4"/>
            <p:cNvSpPr/>
            <p:nvPr/>
          </p:nvSpPr>
          <p:spPr>
            <a:xfrm>
              <a:off x="-8" y="-13"/>
              <a:ext cx="6852517" cy="5142022"/>
            </a:xfrm>
            <a:custGeom>
              <a:rect b="b" l="l" r="r" t="t"/>
              <a:pathLst>
                <a:path extrusionOk="0" h="2285343" w="3045563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4"/>
            <p:cNvSpPr/>
            <p:nvPr/>
          </p:nvSpPr>
          <p:spPr>
            <a:xfrm>
              <a:off x="-8" y="-13"/>
              <a:ext cx="6478551" cy="5142022"/>
            </a:xfrm>
            <a:custGeom>
              <a:rect b="b" l="l" r="r" t="t"/>
              <a:pathLst>
                <a:path extrusionOk="0" h="2285343" w="2879356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4"/>
            <p:cNvSpPr/>
            <p:nvPr/>
          </p:nvSpPr>
          <p:spPr>
            <a:xfrm>
              <a:off x="-8" y="-13"/>
              <a:ext cx="6272190" cy="5142022"/>
            </a:xfrm>
            <a:custGeom>
              <a:rect b="b" l="l" r="r" t="t"/>
              <a:pathLst>
                <a:path extrusionOk="0" h="2285343" w="278764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4"/>
            <p:cNvSpPr/>
            <p:nvPr/>
          </p:nvSpPr>
          <p:spPr>
            <a:xfrm>
              <a:off x="-8" y="-13"/>
              <a:ext cx="5978795" cy="5142022"/>
            </a:xfrm>
            <a:custGeom>
              <a:rect b="b" l="l" r="r" t="t"/>
              <a:pathLst>
                <a:path extrusionOk="0" h="2285343" w="2657242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4"/>
          <p:cNvSpPr txBox="1"/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" type="body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" name="Google Shape;19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rners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25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22" name="Google Shape;22;p25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-15" y="594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-15" y="1"/>
              <a:ext cx="9144000" cy="5143352"/>
            </a:xfrm>
            <a:custGeom>
              <a:rect b="b" l="l" r="r" t="t"/>
              <a:pathLst>
                <a:path extrusionOk="0" h="2285934" w="406400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-15" y="1037"/>
              <a:ext cx="9144000" cy="5141430"/>
            </a:xfrm>
            <a:custGeom>
              <a:rect b="b" l="l" r="r" t="t"/>
              <a:pathLst>
                <a:path extrusionOk="0" h="2285080" w="406400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5"/>
            <p:cNvSpPr/>
            <p:nvPr/>
          </p:nvSpPr>
          <p:spPr>
            <a:xfrm>
              <a:off x="-15" y="150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31" name="Google Shape;31;p26"/>
          <p:cNvGrpSpPr/>
          <p:nvPr/>
        </p:nvGrpSpPr>
        <p:grpSpPr>
          <a:xfrm>
            <a:off x="0" y="0"/>
            <a:ext cx="9144500" cy="5152028"/>
            <a:chOff x="0" y="0"/>
            <a:chExt cx="9144500" cy="5152028"/>
          </a:xfrm>
        </p:grpSpPr>
        <p:sp>
          <p:nvSpPr>
            <p:cNvPr id="32" name="Google Shape;32;p26"/>
            <p:cNvSpPr/>
            <p:nvPr/>
          </p:nvSpPr>
          <p:spPr>
            <a:xfrm>
              <a:off x="7448736" y="0"/>
              <a:ext cx="1695764" cy="2915696"/>
            </a:xfrm>
            <a:custGeom>
              <a:rect b="b" l="l" r="r" t="t"/>
              <a:pathLst>
                <a:path extrusionOk="0" h="1112861" w="650341">
                  <a:moveTo>
                    <a:pt x="132487" y="368402"/>
                  </a:moveTo>
                  <a:cubicBezTo>
                    <a:pt x="193589" y="418171"/>
                    <a:pt x="286581" y="396776"/>
                    <a:pt x="350869" y="441884"/>
                  </a:cubicBezTo>
                  <a:cubicBezTo>
                    <a:pt x="392368" y="471007"/>
                    <a:pt x="413854" y="522153"/>
                    <a:pt x="433215" y="570521"/>
                  </a:cubicBezTo>
                  <a:lnTo>
                    <a:pt x="650341" y="1112861"/>
                  </a:lnTo>
                  <a:lnTo>
                    <a:pt x="650341" y="0"/>
                  </a:lnTo>
                  <a:lnTo>
                    <a:pt x="0" y="0"/>
                  </a:lnTo>
                  <a:cubicBezTo>
                    <a:pt x="100428" y="87537"/>
                    <a:pt x="29356" y="282822"/>
                    <a:pt x="132487" y="3684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6"/>
            <p:cNvSpPr/>
            <p:nvPr/>
          </p:nvSpPr>
          <p:spPr>
            <a:xfrm>
              <a:off x="0" y="2610500"/>
              <a:ext cx="1994013" cy="2541528"/>
            </a:xfrm>
            <a:custGeom>
              <a:rect b="b" l="l" r="r" t="t"/>
              <a:pathLst>
                <a:path extrusionOk="0" h="970049" w="764722">
                  <a:moveTo>
                    <a:pt x="644837" y="872178"/>
                  </a:moveTo>
                  <a:cubicBezTo>
                    <a:pt x="570748" y="837236"/>
                    <a:pt x="484322" y="829146"/>
                    <a:pt x="416799" y="782830"/>
                  </a:cubicBezTo>
                  <a:cubicBezTo>
                    <a:pt x="191078" y="600537"/>
                    <a:pt x="329601" y="274007"/>
                    <a:pt x="0" y="0"/>
                  </a:cubicBezTo>
                  <a:lnTo>
                    <a:pt x="0" y="970050"/>
                  </a:lnTo>
                  <a:lnTo>
                    <a:pt x="764723" y="970050"/>
                  </a:lnTo>
                  <a:cubicBezTo>
                    <a:pt x="733074" y="928390"/>
                    <a:pt x="691985" y="894843"/>
                    <a:pt x="644837" y="8721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6"/>
            <p:cNvSpPr/>
            <p:nvPr/>
          </p:nvSpPr>
          <p:spPr>
            <a:xfrm>
              <a:off x="7692032" y="0"/>
              <a:ext cx="1452406" cy="2617388"/>
            </a:xfrm>
            <a:custGeom>
              <a:rect b="b" l="l" r="r" t="t"/>
              <a:pathLst>
                <a:path extrusionOk="0" h="999003" w="557011">
                  <a:moveTo>
                    <a:pt x="90868" y="324815"/>
                  </a:moveTo>
                  <a:cubicBezTo>
                    <a:pt x="157932" y="373401"/>
                    <a:pt x="266109" y="333291"/>
                    <a:pt x="325545" y="390980"/>
                  </a:cubicBezTo>
                  <a:cubicBezTo>
                    <a:pt x="355987" y="420538"/>
                    <a:pt x="362457" y="466177"/>
                    <a:pt x="369313" y="508050"/>
                  </a:cubicBezTo>
                  <a:cubicBezTo>
                    <a:pt x="398137" y="682691"/>
                    <a:pt x="461967" y="849694"/>
                    <a:pt x="557011" y="999003"/>
                  </a:cubicBezTo>
                  <a:lnTo>
                    <a:pt x="557011" y="0"/>
                  </a:lnTo>
                  <a:lnTo>
                    <a:pt x="0" y="0"/>
                  </a:lnTo>
                  <a:cubicBezTo>
                    <a:pt x="61367" y="89348"/>
                    <a:pt x="-2559" y="257176"/>
                    <a:pt x="90868" y="3248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6"/>
            <p:cNvSpPr/>
            <p:nvPr/>
          </p:nvSpPr>
          <p:spPr>
            <a:xfrm>
              <a:off x="0" y="2756070"/>
              <a:ext cx="1616827" cy="2395888"/>
            </a:xfrm>
            <a:custGeom>
              <a:rect b="b" l="l" r="r" t="t"/>
              <a:pathLst>
                <a:path extrusionOk="0" h="914461" w="620068">
                  <a:moveTo>
                    <a:pt x="521668" y="806930"/>
                  </a:moveTo>
                  <a:cubicBezTo>
                    <a:pt x="443185" y="752621"/>
                    <a:pt x="348214" y="715795"/>
                    <a:pt x="293099" y="637894"/>
                  </a:cubicBezTo>
                  <a:cubicBezTo>
                    <a:pt x="242692" y="566706"/>
                    <a:pt x="235498" y="474967"/>
                    <a:pt x="215847" y="389942"/>
                  </a:cubicBezTo>
                  <a:cubicBezTo>
                    <a:pt x="181547" y="242415"/>
                    <a:pt x="106799" y="107374"/>
                    <a:pt x="0" y="0"/>
                  </a:cubicBezTo>
                  <a:lnTo>
                    <a:pt x="0" y="914461"/>
                  </a:lnTo>
                  <a:lnTo>
                    <a:pt x="620068" y="914461"/>
                  </a:lnTo>
                  <a:cubicBezTo>
                    <a:pt x="597689" y="872130"/>
                    <a:pt x="560898" y="834169"/>
                    <a:pt x="521668" y="806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6"/>
            <p:cNvSpPr/>
            <p:nvPr/>
          </p:nvSpPr>
          <p:spPr>
            <a:xfrm>
              <a:off x="7879130" y="0"/>
              <a:ext cx="1265261" cy="1852036"/>
            </a:xfrm>
            <a:custGeom>
              <a:rect b="b" l="l" r="r" t="t"/>
              <a:pathLst>
                <a:path extrusionOk="0" h="706884" w="485239">
                  <a:moveTo>
                    <a:pt x="36719" y="207021"/>
                  </a:moveTo>
                  <a:cubicBezTo>
                    <a:pt x="131763" y="428627"/>
                    <a:pt x="309225" y="75390"/>
                    <a:pt x="354273" y="302961"/>
                  </a:cubicBezTo>
                  <a:cubicBezTo>
                    <a:pt x="322286" y="451181"/>
                    <a:pt x="348020" y="618600"/>
                    <a:pt x="485239" y="706885"/>
                  </a:cubicBezTo>
                  <a:lnTo>
                    <a:pt x="485239" y="0"/>
                  </a:lnTo>
                  <a:lnTo>
                    <a:pt x="0" y="0"/>
                  </a:lnTo>
                  <a:cubicBezTo>
                    <a:pt x="29790" y="64523"/>
                    <a:pt x="12964" y="141073"/>
                    <a:pt x="36719" y="2070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6"/>
            <p:cNvSpPr/>
            <p:nvPr/>
          </p:nvSpPr>
          <p:spPr>
            <a:xfrm>
              <a:off x="0" y="2919658"/>
              <a:ext cx="1258526" cy="2232214"/>
            </a:xfrm>
            <a:custGeom>
              <a:rect b="b" l="l" r="r" t="t"/>
              <a:pathLst>
                <a:path extrusionOk="0" h="851990" w="482656">
                  <a:moveTo>
                    <a:pt x="337133" y="689788"/>
                  </a:moveTo>
                  <a:cubicBezTo>
                    <a:pt x="31384" y="505394"/>
                    <a:pt x="281053" y="244595"/>
                    <a:pt x="0" y="0"/>
                  </a:cubicBezTo>
                  <a:lnTo>
                    <a:pt x="0" y="851990"/>
                  </a:lnTo>
                  <a:lnTo>
                    <a:pt x="482656" y="851990"/>
                  </a:lnTo>
                  <a:cubicBezTo>
                    <a:pt x="460784" y="779667"/>
                    <a:pt x="396713" y="732723"/>
                    <a:pt x="337133" y="6897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6"/>
            <p:cNvSpPr/>
            <p:nvPr/>
          </p:nvSpPr>
          <p:spPr>
            <a:xfrm>
              <a:off x="8089575" y="0"/>
              <a:ext cx="1054762" cy="1217967"/>
            </a:xfrm>
            <a:custGeom>
              <a:rect b="b" l="l" r="r" t="t"/>
              <a:pathLst>
                <a:path extrusionOk="0" h="464873" w="404511">
                  <a:moveTo>
                    <a:pt x="332087" y="312355"/>
                  </a:moveTo>
                  <a:cubicBezTo>
                    <a:pt x="331532" y="370648"/>
                    <a:pt x="360091" y="427541"/>
                    <a:pt x="404511" y="464873"/>
                  </a:cubicBezTo>
                  <a:lnTo>
                    <a:pt x="404511" y="0"/>
                  </a:lnTo>
                  <a:lnTo>
                    <a:pt x="0" y="0"/>
                  </a:lnTo>
                  <a:cubicBezTo>
                    <a:pt x="115854" y="290307"/>
                    <a:pt x="370086" y="41607"/>
                    <a:pt x="332087" y="3123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6"/>
            <p:cNvSpPr/>
            <p:nvPr/>
          </p:nvSpPr>
          <p:spPr>
            <a:xfrm>
              <a:off x="0" y="3209153"/>
              <a:ext cx="1067917" cy="1942573"/>
            </a:xfrm>
            <a:custGeom>
              <a:rect b="b" l="l" r="r" t="t"/>
              <a:pathLst>
                <a:path extrusionOk="0" h="741440" w="409556">
                  <a:moveTo>
                    <a:pt x="60353" y="402089"/>
                  </a:moveTo>
                  <a:cubicBezTo>
                    <a:pt x="9029" y="275481"/>
                    <a:pt x="151438" y="85556"/>
                    <a:pt x="0" y="0"/>
                  </a:cubicBezTo>
                  <a:lnTo>
                    <a:pt x="0" y="741441"/>
                  </a:lnTo>
                  <a:lnTo>
                    <a:pt x="409556" y="741441"/>
                  </a:lnTo>
                  <a:cubicBezTo>
                    <a:pt x="406756" y="545262"/>
                    <a:pt x="123748" y="561248"/>
                    <a:pt x="60353" y="40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6"/>
            <p:cNvSpPr/>
            <p:nvPr/>
          </p:nvSpPr>
          <p:spPr>
            <a:xfrm>
              <a:off x="8338976" y="0"/>
              <a:ext cx="805298" cy="1045498"/>
            </a:xfrm>
            <a:custGeom>
              <a:rect b="b" l="l" r="r" t="t"/>
              <a:pathLst>
                <a:path extrusionOk="0" h="399045" w="308839">
                  <a:moveTo>
                    <a:pt x="221931" y="110694"/>
                  </a:moveTo>
                  <a:cubicBezTo>
                    <a:pt x="289164" y="159280"/>
                    <a:pt x="230259" y="295813"/>
                    <a:pt x="308839" y="399046"/>
                  </a:cubicBezTo>
                  <a:lnTo>
                    <a:pt x="308839" y="0"/>
                  </a:lnTo>
                  <a:lnTo>
                    <a:pt x="0" y="0"/>
                  </a:lnTo>
                  <a:cubicBezTo>
                    <a:pt x="48114" y="152398"/>
                    <a:pt x="145137" y="74666"/>
                    <a:pt x="221931" y="1106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6"/>
            <p:cNvSpPr/>
            <p:nvPr/>
          </p:nvSpPr>
          <p:spPr>
            <a:xfrm>
              <a:off x="0" y="3473794"/>
              <a:ext cx="731962" cy="1677798"/>
            </a:xfrm>
            <a:custGeom>
              <a:rect b="b" l="l" r="r" t="t"/>
              <a:pathLst>
                <a:path extrusionOk="0" h="640381" w="280714">
                  <a:moveTo>
                    <a:pt x="204452" y="530242"/>
                  </a:moveTo>
                  <a:cubicBezTo>
                    <a:pt x="-41306" y="421045"/>
                    <a:pt x="111050" y="186471"/>
                    <a:pt x="0" y="0"/>
                  </a:cubicBezTo>
                  <a:lnTo>
                    <a:pt x="0" y="640381"/>
                  </a:lnTo>
                  <a:lnTo>
                    <a:pt x="280715" y="640381"/>
                  </a:lnTo>
                  <a:cubicBezTo>
                    <a:pt x="280377" y="593220"/>
                    <a:pt x="242475" y="556201"/>
                    <a:pt x="204452" y="5302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6"/>
            <p:cNvSpPr/>
            <p:nvPr/>
          </p:nvSpPr>
          <p:spPr>
            <a:xfrm>
              <a:off x="8556976" y="0"/>
              <a:ext cx="369694" cy="131794"/>
            </a:xfrm>
            <a:custGeom>
              <a:rect b="b" l="l" r="r" t="t"/>
              <a:pathLst>
                <a:path extrusionOk="0" h="50303" w="141781">
                  <a:moveTo>
                    <a:pt x="141782" y="0"/>
                  </a:moveTo>
                  <a:lnTo>
                    <a:pt x="0" y="0"/>
                  </a:lnTo>
                  <a:cubicBezTo>
                    <a:pt x="22572" y="66793"/>
                    <a:pt x="119499" y="67349"/>
                    <a:pt x="141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6"/>
            <p:cNvSpPr/>
            <p:nvPr/>
          </p:nvSpPr>
          <p:spPr>
            <a:xfrm>
              <a:off x="0" y="4839027"/>
              <a:ext cx="326660" cy="311874"/>
            </a:xfrm>
            <a:custGeom>
              <a:rect b="b" l="l" r="r" t="t"/>
              <a:pathLst>
                <a:path extrusionOk="0" h="119036" w="125277">
                  <a:moveTo>
                    <a:pt x="0" y="1339"/>
                  </a:moveTo>
                  <a:lnTo>
                    <a:pt x="0" y="119037"/>
                  </a:lnTo>
                  <a:lnTo>
                    <a:pt x="124231" y="119037"/>
                  </a:lnTo>
                  <a:cubicBezTo>
                    <a:pt x="134491" y="50143"/>
                    <a:pt x="67596" y="-9793"/>
                    <a:pt x="0" y="13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27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46" name="Google Shape;46;p27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7"/>
            <p:cNvSpPr/>
            <p:nvPr/>
          </p:nvSpPr>
          <p:spPr>
            <a:xfrm>
              <a:off x="-15" y="594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7"/>
            <p:cNvSpPr/>
            <p:nvPr/>
          </p:nvSpPr>
          <p:spPr>
            <a:xfrm>
              <a:off x="-15" y="1"/>
              <a:ext cx="9144000" cy="5143352"/>
            </a:xfrm>
            <a:custGeom>
              <a:rect b="b" l="l" r="r" t="t"/>
              <a:pathLst>
                <a:path extrusionOk="0" h="2285934" w="406400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7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-15" y="1037"/>
              <a:ext cx="9144000" cy="5141430"/>
            </a:xfrm>
            <a:custGeom>
              <a:rect b="b" l="l" r="r" t="t"/>
              <a:pathLst>
                <a:path extrusionOk="0" h="2285080" w="406400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-15" y="150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27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28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56" name="Google Shape;56;p28"/>
            <p:cNvSpPr/>
            <p:nvPr/>
          </p:nvSpPr>
          <p:spPr>
            <a:xfrm>
              <a:off x="436" y="-10"/>
              <a:ext cx="9144886" cy="5142760"/>
            </a:xfrm>
            <a:custGeom>
              <a:rect b="b" l="l" r="r" t="t"/>
              <a:pathLst>
                <a:path extrusionOk="0" h="2285671" w="4064394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8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8"/>
            <p:cNvSpPr/>
            <p:nvPr/>
          </p:nvSpPr>
          <p:spPr>
            <a:xfrm>
              <a:off x="-5" y="731"/>
              <a:ext cx="9145330" cy="5142022"/>
            </a:xfrm>
            <a:custGeom>
              <a:rect b="b" l="l" r="r" t="t"/>
              <a:pathLst>
                <a:path extrusionOk="0" h="2285343" w="4064591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8"/>
            <p:cNvSpPr/>
            <p:nvPr/>
          </p:nvSpPr>
          <p:spPr>
            <a:xfrm>
              <a:off x="436" y="583"/>
              <a:ext cx="9144886" cy="5142168"/>
            </a:xfrm>
            <a:custGeom>
              <a:rect b="b" l="l" r="r" t="t"/>
              <a:pathLst>
                <a:path extrusionOk="0" h="2285408" w="4064394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8"/>
            <p:cNvSpPr/>
            <p:nvPr/>
          </p:nvSpPr>
          <p:spPr>
            <a:xfrm>
              <a:off x="731" y="731"/>
              <a:ext cx="9144589" cy="5142022"/>
            </a:xfrm>
            <a:custGeom>
              <a:rect b="b" l="l" r="r" t="t"/>
              <a:pathLst>
                <a:path extrusionOk="0" h="2285343" w="4064262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8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28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" type="body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4" name="Google Shape;64;p28"/>
          <p:cNvSpPr txBox="1"/>
          <p:nvPr>
            <p:ph idx="2" type="body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5" name="Google Shape;65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enter">
  <p:cSld name="BLANK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29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68" name="Google Shape;68;p29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9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9"/>
            <p:cNvSpPr/>
            <p:nvPr/>
          </p:nvSpPr>
          <p:spPr>
            <a:xfrm>
              <a:off x="-15" y="-12"/>
              <a:ext cx="9144000" cy="5142760"/>
            </a:xfrm>
            <a:custGeom>
              <a:rect b="b" l="l" r="r" t="t"/>
              <a:pathLst>
                <a:path extrusionOk="0" h="2285671" w="406400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9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9"/>
            <p:cNvSpPr/>
            <p:nvPr/>
          </p:nvSpPr>
          <p:spPr>
            <a:xfrm>
              <a:off x="5408537" y="-12"/>
              <a:ext cx="3735448" cy="5142022"/>
            </a:xfrm>
            <a:custGeom>
              <a:rect b="b" l="l" r="r" t="t"/>
              <a:pathLst>
                <a:path extrusionOk="0" h="2285343" w="1660199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9"/>
            <p:cNvSpPr/>
            <p:nvPr/>
          </p:nvSpPr>
          <p:spPr>
            <a:xfrm>
              <a:off x="6171372" y="-12"/>
              <a:ext cx="2972610" cy="5142317"/>
            </a:xfrm>
            <a:custGeom>
              <a:rect b="b" l="l" r="r" t="t"/>
              <a:pathLst>
                <a:path extrusionOk="0" h="2285474" w="132116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9"/>
            <p:cNvSpPr/>
            <p:nvPr/>
          </p:nvSpPr>
          <p:spPr>
            <a:xfrm>
              <a:off x="-15" y="-12"/>
              <a:ext cx="3691132" cy="5142022"/>
            </a:xfrm>
            <a:custGeom>
              <a:rect b="b" l="l" r="r" t="t"/>
              <a:pathLst>
                <a:path extrusionOk="0" h="2285343" w="1640503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9"/>
            <p:cNvSpPr/>
            <p:nvPr/>
          </p:nvSpPr>
          <p:spPr>
            <a:xfrm>
              <a:off x="-15" y="-12"/>
              <a:ext cx="2881318" cy="5142022"/>
            </a:xfrm>
            <a:custGeom>
              <a:rect b="b" l="l" r="r" t="t"/>
              <a:pathLst>
                <a:path extrusionOk="0" h="2285343" w="1280586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0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79" name="Google Shape;79;p30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0"/>
            <p:cNvSpPr/>
            <p:nvPr/>
          </p:nvSpPr>
          <p:spPr>
            <a:xfrm>
              <a:off x="-1" y="-1181"/>
              <a:ext cx="9144884" cy="5147046"/>
            </a:xfrm>
            <a:custGeom>
              <a:rect b="b" l="l" r="r" t="t"/>
              <a:pathLst>
                <a:path extrusionOk="0" h="2287576" w="4064393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0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-1" y="-1032"/>
              <a:ext cx="9144884" cy="5146898"/>
            </a:xfrm>
            <a:custGeom>
              <a:rect b="b" l="l" r="r" t="t"/>
              <a:pathLst>
                <a:path extrusionOk="0" h="2287510" w="4064393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30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bechdeltest.com/" TargetMode="External"/><Relationship Id="rId4" Type="http://schemas.openxmlformats.org/officeDocument/2006/relationships/hyperlink" Target="http://imdb.com/" TargetMode="External"/><Relationship Id="rId5" Type="http://schemas.openxmlformats.org/officeDocument/2006/relationships/hyperlink" Target="http://the-number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title"/>
          </p:nvPr>
        </p:nvSpPr>
        <p:spPr>
          <a:xfrm>
            <a:off x="237892" y="795453"/>
            <a:ext cx="3211551" cy="27716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6600">
                <a:solidFill>
                  <a:srgbClr val="6F095F"/>
                </a:solidFill>
              </a:rPr>
              <a:t>The Bechdel Test</a:t>
            </a:r>
            <a:endParaRPr sz="6600">
              <a:solidFill>
                <a:srgbClr val="6F095F"/>
              </a:solidFill>
            </a:endParaRPr>
          </a:p>
        </p:txBody>
      </p:sp>
      <p:sp>
        <p:nvSpPr>
          <p:cNvPr id="92" name="Google Shape;92;p1"/>
          <p:cNvSpPr txBox="1"/>
          <p:nvPr>
            <p:ph idx="1" type="body"/>
          </p:nvPr>
        </p:nvSpPr>
        <p:spPr>
          <a:xfrm>
            <a:off x="5906202" y="1699234"/>
            <a:ext cx="2772300" cy="15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s-ES" sz="2400">
                <a:solidFill>
                  <a:schemeClr val="lt2"/>
                </a:solidFill>
                <a:latin typeface="Kulim Park"/>
                <a:ea typeface="Kulim Park"/>
                <a:cs typeface="Kulim Park"/>
                <a:sym typeface="Kulim Park"/>
              </a:rPr>
              <a:t>Calling attention to gender inequality in fiction</a:t>
            </a:r>
            <a:endParaRPr b="1" sz="2400">
              <a:solidFill>
                <a:schemeClr val="lt2"/>
              </a:solidFill>
            </a:endParaRPr>
          </a:p>
        </p:txBody>
      </p:sp>
      <p:sp>
        <p:nvSpPr>
          <p:cNvPr id="93" name="Google Shape;93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94" name="Google Shape;94;p1"/>
          <p:cNvGrpSpPr/>
          <p:nvPr/>
        </p:nvGrpSpPr>
        <p:grpSpPr>
          <a:xfrm>
            <a:off x="6908138" y="3813538"/>
            <a:ext cx="445812" cy="394517"/>
            <a:chOff x="1510757" y="3225422"/>
            <a:chExt cx="720214" cy="637346"/>
          </a:xfrm>
        </p:grpSpPr>
        <p:sp>
          <p:nvSpPr>
            <p:cNvPr id="95" name="Google Shape;95;p1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rgbClr val="FFE4A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510757" y="3234904"/>
              <a:ext cx="299629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 txBox="1"/>
          <p:nvPr/>
        </p:nvSpPr>
        <p:spPr>
          <a:xfrm>
            <a:off x="7486884" y="4097999"/>
            <a:ext cx="1409466" cy="756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ulim Park Light"/>
              <a:buNone/>
            </a:pPr>
            <a:r>
              <a:rPr b="1" i="0" lang="es-ES" sz="9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Isabel Rodríguez-Campra</a:t>
            </a:r>
            <a:endParaRPr b="1" i="0" sz="900" u="none" cap="none" strike="noStrike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ulim Park Light"/>
              <a:buNone/>
            </a:pPr>
            <a:r>
              <a:rPr b="1" i="0" lang="es-ES" sz="9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Data Analytics Course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ulim Park Light"/>
              <a:buNone/>
            </a:pPr>
            <a:r>
              <a:rPr b="1" i="0" lang="es-ES" sz="9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AllWomen</a:t>
            </a:r>
            <a:endParaRPr b="0" i="0" sz="900" u="none" cap="none" strike="noStrike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8" name="Google Shape;218;p10"/>
          <p:cNvSpPr txBox="1"/>
          <p:nvPr/>
        </p:nvSpPr>
        <p:spPr>
          <a:xfrm>
            <a:off x="647700" y="1642171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</a:pPr>
            <a:r>
              <a:rPr b="1" i="0" lang="es-ES" sz="3600" u="none" cap="none" strike="noStrike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4. </a:t>
            </a:r>
            <a:r>
              <a:rPr b="1" i="0" lang="es-ES" sz="36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Analyzing Data </a:t>
            </a:r>
            <a:endParaRPr b="1" i="0" sz="3600" u="none" cap="none" strike="noStrike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>
            <p:ph type="title"/>
          </p:nvPr>
        </p:nvSpPr>
        <p:spPr>
          <a:xfrm>
            <a:off x="296333" y="542492"/>
            <a:ext cx="5530801" cy="3798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s-ES" sz="2400">
                <a:latin typeface="Kulim Park Light"/>
                <a:ea typeface="Kulim Park Light"/>
                <a:cs typeface="Kulim Park Light"/>
                <a:sym typeface="Kulim Park Light"/>
              </a:rPr>
              <a:t>% Distribution of films based on the test</a:t>
            </a:r>
            <a:endParaRPr b="0" sz="2400"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24" name="Google Shape;224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 b="0" l="32987" r="0" t="15730"/>
          <a:stretch/>
        </p:blipFill>
        <p:spPr>
          <a:xfrm>
            <a:off x="1349260" y="1109649"/>
            <a:ext cx="3265521" cy="338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434318" y="3955737"/>
            <a:ext cx="2201862" cy="794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11"/>
          <p:cNvGrpSpPr/>
          <p:nvPr/>
        </p:nvGrpSpPr>
        <p:grpSpPr>
          <a:xfrm>
            <a:off x="6064201" y="4022079"/>
            <a:ext cx="3079799" cy="1121372"/>
            <a:chOff x="926505" y="1297978"/>
            <a:chExt cx="7503501" cy="2732067"/>
          </a:xfrm>
        </p:grpSpPr>
        <p:pic>
          <p:nvPicPr>
            <p:cNvPr id="228" name="Google Shape;228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62206" y="1297978"/>
              <a:ext cx="1767800" cy="2719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3394" y="1336100"/>
              <a:ext cx="1838353" cy="2651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88022" y="1323528"/>
              <a:ext cx="1773029" cy="2693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6505" y="1310752"/>
              <a:ext cx="1758301" cy="27192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/>
          <p:nvPr>
            <p:ph idx="1" type="body"/>
          </p:nvPr>
        </p:nvSpPr>
        <p:spPr>
          <a:xfrm>
            <a:off x="1609832" y="184209"/>
            <a:ext cx="5850265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s-ES" sz="2400"/>
              <a:t>Movies distribution along the decades</a:t>
            </a:r>
            <a:endParaRPr sz="2400"/>
          </a:p>
        </p:txBody>
      </p:sp>
      <p:sp>
        <p:nvSpPr>
          <p:cNvPr id="237" name="Google Shape;237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1633" l="0" r="10797" t="-1"/>
          <a:stretch/>
        </p:blipFill>
        <p:spPr>
          <a:xfrm>
            <a:off x="804795" y="713573"/>
            <a:ext cx="6846955" cy="3496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2"/>
          <p:cNvGrpSpPr/>
          <p:nvPr/>
        </p:nvGrpSpPr>
        <p:grpSpPr>
          <a:xfrm>
            <a:off x="6064201" y="4022079"/>
            <a:ext cx="3079799" cy="1121372"/>
            <a:chOff x="926505" y="1297978"/>
            <a:chExt cx="7503501" cy="2732067"/>
          </a:xfrm>
        </p:grpSpPr>
        <p:pic>
          <p:nvPicPr>
            <p:cNvPr id="240" name="Google Shape;24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62206" y="1297978"/>
              <a:ext cx="1767800" cy="2719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63394" y="1336100"/>
              <a:ext cx="1838353" cy="2651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88022" y="1323528"/>
              <a:ext cx="1773029" cy="2693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26505" y="1310752"/>
              <a:ext cx="1758301" cy="2719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12"/>
          <p:cNvSpPr/>
          <p:nvPr/>
        </p:nvSpPr>
        <p:spPr>
          <a:xfrm>
            <a:off x="5389997" y="977175"/>
            <a:ext cx="2070100" cy="276678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6600" u="none" cap="none" strike="noStrike">
                <a:solidFill>
                  <a:srgbClr val="1C131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400" u="none" cap="none" strike="noStrike">
              <a:solidFill>
                <a:srgbClr val="1C13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2"/>
          <p:cNvCxnSpPr/>
          <p:nvPr/>
        </p:nvCxnSpPr>
        <p:spPr>
          <a:xfrm flipH="1">
            <a:off x="1492250" y="2228850"/>
            <a:ext cx="3797300" cy="6350"/>
          </a:xfrm>
          <a:prstGeom prst="straightConnector1">
            <a:avLst/>
          </a:prstGeom>
          <a:noFill/>
          <a:ln cap="flat" cmpd="sng" w="9525">
            <a:solidFill>
              <a:srgbClr val="93087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1" name="Google Shape;251;p13"/>
          <p:cNvSpPr txBox="1"/>
          <p:nvPr/>
        </p:nvSpPr>
        <p:spPr>
          <a:xfrm>
            <a:off x="1797049" y="274109"/>
            <a:ext cx="4953001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Movies analyzed per release date</a:t>
            </a:r>
            <a:endParaRPr b="0" i="0" sz="2400" u="none" cap="none" strike="noStrike">
              <a:solidFill>
                <a:schemeClr val="dk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pic>
        <p:nvPicPr>
          <p:cNvPr id="252" name="Google Shape;252;p13"/>
          <p:cNvPicPr preferRelativeResize="0"/>
          <p:nvPr/>
        </p:nvPicPr>
        <p:blipFill rotWithShape="1">
          <a:blip r:embed="rId3">
            <a:alphaModFix/>
          </a:blip>
          <a:srcRect b="0" l="0" r="0" t="9568"/>
          <a:stretch/>
        </p:blipFill>
        <p:spPr>
          <a:xfrm>
            <a:off x="1166879" y="952499"/>
            <a:ext cx="6365262" cy="3136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3"/>
          <p:cNvGrpSpPr/>
          <p:nvPr/>
        </p:nvGrpSpPr>
        <p:grpSpPr>
          <a:xfrm>
            <a:off x="6064201" y="4022079"/>
            <a:ext cx="3079799" cy="1121372"/>
            <a:chOff x="926505" y="1297978"/>
            <a:chExt cx="7503501" cy="2732067"/>
          </a:xfrm>
        </p:grpSpPr>
        <p:pic>
          <p:nvPicPr>
            <p:cNvPr id="254" name="Google Shape;254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62206" y="1297978"/>
              <a:ext cx="1767800" cy="2719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63394" y="1336100"/>
              <a:ext cx="1838353" cy="2651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88022" y="1323528"/>
              <a:ext cx="1773029" cy="2693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26505" y="1310752"/>
              <a:ext cx="1758301" cy="27192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63" name="Google Shape;2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336" y="1053509"/>
            <a:ext cx="500062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4"/>
          <p:cNvSpPr txBox="1"/>
          <p:nvPr/>
        </p:nvSpPr>
        <p:spPr>
          <a:xfrm>
            <a:off x="1170516" y="274109"/>
            <a:ext cx="6212418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Mean Rating of Movies along the decades</a:t>
            </a:r>
            <a:endParaRPr b="0" i="0" sz="2400" u="none" cap="none" strike="noStrike">
              <a:solidFill>
                <a:schemeClr val="dk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grpSp>
        <p:nvGrpSpPr>
          <p:cNvPr id="265" name="Google Shape;265;p14"/>
          <p:cNvGrpSpPr/>
          <p:nvPr/>
        </p:nvGrpSpPr>
        <p:grpSpPr>
          <a:xfrm>
            <a:off x="6064201" y="4022079"/>
            <a:ext cx="3079799" cy="1121372"/>
            <a:chOff x="926505" y="1297978"/>
            <a:chExt cx="7503501" cy="2732067"/>
          </a:xfrm>
        </p:grpSpPr>
        <p:pic>
          <p:nvPicPr>
            <p:cNvPr id="266" name="Google Shape;266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62206" y="1297978"/>
              <a:ext cx="1767800" cy="2719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63394" y="1336100"/>
              <a:ext cx="1838353" cy="2651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88022" y="1323528"/>
              <a:ext cx="1773029" cy="2693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26505" y="1310752"/>
              <a:ext cx="1758301" cy="27192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5"/>
          <p:cNvGrpSpPr/>
          <p:nvPr/>
        </p:nvGrpSpPr>
        <p:grpSpPr>
          <a:xfrm>
            <a:off x="6064201" y="4022079"/>
            <a:ext cx="3079799" cy="1121372"/>
            <a:chOff x="926505" y="1297978"/>
            <a:chExt cx="7503501" cy="2732067"/>
          </a:xfrm>
        </p:grpSpPr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62206" y="1297978"/>
              <a:ext cx="1767800" cy="2719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63394" y="1336100"/>
              <a:ext cx="1838353" cy="2651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8022" y="1323528"/>
              <a:ext cx="1773029" cy="2693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6505" y="1310752"/>
              <a:ext cx="1758301" cy="2719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80" name="Google Shape;28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7292" y="528109"/>
            <a:ext cx="7161658" cy="367971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5"/>
          <p:cNvSpPr txBox="1"/>
          <p:nvPr/>
        </p:nvSpPr>
        <p:spPr>
          <a:xfrm>
            <a:off x="1875256" y="528109"/>
            <a:ext cx="4953001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Genre distribution</a:t>
            </a:r>
            <a:endParaRPr b="0" i="0" sz="2400" u="none" cap="none" strike="noStrike">
              <a:solidFill>
                <a:schemeClr val="dk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87" name="Google Shape;2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934" y="1632373"/>
            <a:ext cx="3908512" cy="293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6673" y="1632373"/>
            <a:ext cx="3853911" cy="2933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 txBox="1"/>
          <p:nvPr/>
        </p:nvSpPr>
        <p:spPr>
          <a:xfrm>
            <a:off x="-51952" y="84667"/>
            <a:ext cx="8716795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Movie’s most frequent words in the plot description</a:t>
            </a:r>
            <a:endParaRPr b="0" i="0" sz="2400" u="none" cap="none" strike="noStrike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90" name="Google Shape;290;p16"/>
          <p:cNvSpPr txBox="1"/>
          <p:nvPr/>
        </p:nvSpPr>
        <p:spPr>
          <a:xfrm>
            <a:off x="397934" y="970333"/>
            <a:ext cx="3881606" cy="553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Fail the Test</a:t>
            </a:r>
            <a:endParaRPr b="0" i="0" sz="2400" u="none" cap="none" strike="noStrike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91" name="Google Shape;291;p16"/>
          <p:cNvSpPr txBox="1"/>
          <p:nvPr/>
        </p:nvSpPr>
        <p:spPr>
          <a:xfrm>
            <a:off x="4598978" y="970332"/>
            <a:ext cx="3881606" cy="553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Passes the Test</a:t>
            </a:r>
            <a:endParaRPr b="0" i="0" sz="2400" u="none" cap="none" strike="noStrike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3">
            <a:alphaModFix/>
          </a:blip>
          <a:srcRect b="4220" l="35311" r="0" t="1"/>
          <a:stretch/>
        </p:blipFill>
        <p:spPr>
          <a:xfrm>
            <a:off x="1882116" y="6282836"/>
            <a:ext cx="6113477" cy="371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7"/>
          <p:cNvGrpSpPr/>
          <p:nvPr/>
        </p:nvGrpSpPr>
        <p:grpSpPr>
          <a:xfrm>
            <a:off x="634813" y="1303893"/>
            <a:ext cx="7642884" cy="3642758"/>
            <a:chOff x="634813" y="1303893"/>
            <a:chExt cx="7642884" cy="3642758"/>
          </a:xfrm>
        </p:grpSpPr>
        <p:grpSp>
          <p:nvGrpSpPr>
            <p:cNvPr id="299" name="Google Shape;299;p17"/>
            <p:cNvGrpSpPr/>
            <p:nvPr/>
          </p:nvGrpSpPr>
          <p:grpSpPr>
            <a:xfrm>
              <a:off x="634813" y="1303893"/>
              <a:ext cx="7642884" cy="3642758"/>
              <a:chOff x="1117413" y="1244600"/>
              <a:chExt cx="7642884" cy="3642758"/>
            </a:xfrm>
          </p:grpSpPr>
          <p:pic>
            <p:nvPicPr>
              <p:cNvPr id="300" name="Google Shape;300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15332"/>
              <a:stretch/>
            </p:blipFill>
            <p:spPr>
              <a:xfrm>
                <a:off x="1117413" y="1244600"/>
                <a:ext cx="7642884" cy="2898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259742" y="4572026"/>
                <a:ext cx="993296" cy="3153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2" name="Google Shape;302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11843" y="4219038"/>
              <a:ext cx="6088823" cy="3959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" name="Google Shape;303;p17"/>
          <p:cNvSpPr txBox="1"/>
          <p:nvPr/>
        </p:nvSpPr>
        <p:spPr>
          <a:xfrm>
            <a:off x="1882116" y="459868"/>
            <a:ext cx="4953001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Film’s Mean Budget per Decade</a:t>
            </a:r>
            <a:endParaRPr b="0" i="0" sz="2400" u="none" cap="none" strike="noStrike">
              <a:solidFill>
                <a:schemeClr val="dk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9" name="Google Shape;309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0" name="Google Shape;310;p18"/>
          <p:cNvSpPr txBox="1"/>
          <p:nvPr/>
        </p:nvSpPr>
        <p:spPr>
          <a:xfrm>
            <a:off x="1882116" y="459868"/>
            <a:ext cx="4953001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Film’s Median ROI</a:t>
            </a:r>
            <a:endParaRPr b="0" i="0" sz="2400" u="none" cap="none" strike="noStrike">
              <a:solidFill>
                <a:schemeClr val="dk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pic>
        <p:nvPicPr>
          <p:cNvPr id="311" name="Google Shape;3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625" y="1023937"/>
            <a:ext cx="600075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7" name="Google Shape;317;p19"/>
          <p:cNvSpPr txBox="1"/>
          <p:nvPr/>
        </p:nvSpPr>
        <p:spPr>
          <a:xfrm>
            <a:off x="1614488" y="473953"/>
            <a:ext cx="5603876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Which movies are more Awarded?</a:t>
            </a:r>
            <a:endParaRPr b="0" i="0" sz="2400" u="none" cap="none" strike="noStrike">
              <a:solidFill>
                <a:schemeClr val="dk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grpSp>
        <p:nvGrpSpPr>
          <p:cNvPr id="318" name="Google Shape;318;p19"/>
          <p:cNvGrpSpPr/>
          <p:nvPr/>
        </p:nvGrpSpPr>
        <p:grpSpPr>
          <a:xfrm>
            <a:off x="2322110" y="993553"/>
            <a:ext cx="4188631" cy="4016598"/>
            <a:chOff x="2197882" y="898303"/>
            <a:chExt cx="4188631" cy="4016598"/>
          </a:xfrm>
        </p:grpSpPr>
        <p:pic>
          <p:nvPicPr>
            <p:cNvPr id="319" name="Google Shape;31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97882" y="898303"/>
              <a:ext cx="4188631" cy="4016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19"/>
            <p:cNvSpPr txBox="1"/>
            <p:nvPr/>
          </p:nvSpPr>
          <p:spPr>
            <a:xfrm>
              <a:off x="4718050" y="1733550"/>
              <a:ext cx="5842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900" u="none" cap="none" strike="noStrike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65%</a:t>
              </a:r>
              <a:endParaRPr b="0" i="0" sz="9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  <p:sp>
          <p:nvSpPr>
            <p:cNvPr id="321" name="Google Shape;321;p19"/>
            <p:cNvSpPr txBox="1"/>
            <p:nvPr/>
          </p:nvSpPr>
          <p:spPr>
            <a:xfrm>
              <a:off x="2730500" y="3060700"/>
              <a:ext cx="5842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900" u="none" cap="none" strike="noStrike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17%</a:t>
              </a:r>
              <a:endParaRPr b="0" i="0" sz="9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  <p:sp>
          <p:nvSpPr>
            <p:cNvPr id="322" name="Google Shape;322;p19"/>
            <p:cNvSpPr txBox="1"/>
            <p:nvPr/>
          </p:nvSpPr>
          <p:spPr>
            <a:xfrm>
              <a:off x="2959100" y="2292350"/>
              <a:ext cx="5842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900" u="none" cap="none" strike="noStrike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18%</a:t>
              </a:r>
              <a:endParaRPr b="0" i="0" sz="9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  <p:sp>
          <p:nvSpPr>
            <p:cNvPr id="323" name="Google Shape;323;p19"/>
            <p:cNvSpPr txBox="1"/>
            <p:nvPr/>
          </p:nvSpPr>
          <p:spPr>
            <a:xfrm>
              <a:off x="3733397" y="4286250"/>
              <a:ext cx="5842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900" u="none" cap="none" strike="noStrike">
                  <a:solidFill>
                    <a:schemeClr val="lt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67%</a:t>
              </a:r>
              <a:endParaRPr b="0" i="0" sz="9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  <p:sp>
          <p:nvSpPr>
            <p:cNvPr id="324" name="Google Shape;324;p19"/>
            <p:cNvSpPr txBox="1"/>
            <p:nvPr/>
          </p:nvSpPr>
          <p:spPr>
            <a:xfrm rot="910643">
              <a:off x="5473297" y="3279948"/>
              <a:ext cx="5842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900" u="none" cap="none" strike="noStrike">
                  <a:solidFill>
                    <a:schemeClr val="lt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15%</a:t>
              </a:r>
              <a:endParaRPr b="0" i="0" sz="9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  <p:sp>
          <p:nvSpPr>
            <p:cNvPr id="325" name="Google Shape;325;p19"/>
            <p:cNvSpPr txBox="1"/>
            <p:nvPr/>
          </p:nvSpPr>
          <p:spPr>
            <a:xfrm>
              <a:off x="5251047" y="3892163"/>
              <a:ext cx="5842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900" u="none" cap="none" strike="noStrike">
                  <a:solidFill>
                    <a:schemeClr val="lt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18%</a:t>
              </a:r>
              <a:endParaRPr b="0" i="0" sz="9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08" name="Google Shape;108;p2"/>
          <p:cNvGrpSpPr/>
          <p:nvPr/>
        </p:nvGrpSpPr>
        <p:grpSpPr>
          <a:xfrm>
            <a:off x="204938" y="870220"/>
            <a:ext cx="2736410" cy="4222433"/>
            <a:chOff x="2112475" y="238125"/>
            <a:chExt cx="3395050" cy="5238750"/>
          </a:xfrm>
        </p:grpSpPr>
        <p:sp>
          <p:nvSpPr>
            <p:cNvPr id="109" name="Google Shape;109;p2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3171905" y="843036"/>
            <a:ext cx="2736410" cy="4222433"/>
            <a:chOff x="2112475" y="238125"/>
            <a:chExt cx="3395050" cy="5238750"/>
          </a:xfrm>
        </p:grpSpPr>
        <p:sp>
          <p:nvSpPr>
            <p:cNvPr id="114" name="Google Shape;114;p2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6215872" y="823877"/>
            <a:ext cx="2736410" cy="4222433"/>
            <a:chOff x="2112475" y="238125"/>
            <a:chExt cx="3395050" cy="5238750"/>
          </a:xfrm>
        </p:grpSpPr>
        <p:sp>
          <p:nvSpPr>
            <p:cNvPr id="119" name="Google Shape;119;p2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3" name="Google Shape;123;p2"/>
          <p:cNvPicPr preferRelativeResize="0"/>
          <p:nvPr/>
        </p:nvPicPr>
        <p:blipFill rotWithShape="1">
          <a:blip r:embed="rId3">
            <a:alphaModFix/>
          </a:blip>
          <a:srcRect b="4010" l="0" r="0" t="4390"/>
          <a:stretch/>
        </p:blipFill>
        <p:spPr>
          <a:xfrm>
            <a:off x="3224734" y="1203158"/>
            <a:ext cx="2630752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 txBox="1"/>
          <p:nvPr/>
        </p:nvSpPr>
        <p:spPr>
          <a:xfrm>
            <a:off x="333748" y="-52842"/>
            <a:ext cx="7741848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they have in common? 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4">
            <a:alphaModFix/>
          </a:blip>
          <a:srcRect b="10425" l="0" r="1686" t="2079"/>
          <a:stretch/>
        </p:blipFill>
        <p:spPr>
          <a:xfrm>
            <a:off x="6278577" y="1161785"/>
            <a:ext cx="2636823" cy="361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5">
            <a:alphaModFix/>
          </a:blip>
          <a:srcRect b="1317" l="0" r="0" t="5515"/>
          <a:stretch/>
        </p:blipFill>
        <p:spPr>
          <a:xfrm>
            <a:off x="255740" y="1097377"/>
            <a:ext cx="2667877" cy="365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31" name="Google Shape;331;p20"/>
          <p:cNvSpPr txBox="1"/>
          <p:nvPr/>
        </p:nvSpPr>
        <p:spPr>
          <a:xfrm>
            <a:off x="1811867" y="1471603"/>
            <a:ext cx="5325533" cy="981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Nowadays, 40% of the movies don’t have women representation and don’t pass the test</a:t>
            </a:r>
            <a:endParaRPr b="0" i="0" sz="20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2349563" y="433558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400" u="none" cap="none" strike="noStrike">
                <a:solidFill>
                  <a:srgbClr val="00000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CONCLUSIONS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1672000" y="2554383"/>
            <a:ext cx="2400467" cy="1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Movies that fail the test have 30% more budget that the ones that pass the test </a:t>
            </a:r>
            <a:endParaRPr b="0" i="0" sz="20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4656668" y="2554383"/>
            <a:ext cx="2908095" cy="1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More budget or less women representation it´s no a guarantee for a best ROI or more awards</a:t>
            </a:r>
            <a:endParaRPr b="0" i="0" sz="20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2349563" y="433558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4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CONCLUSIONS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1388534" y="1508701"/>
            <a:ext cx="6040800" cy="3634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s-ES" sz="20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Female representation remains a serious and ongoing problem even within mainstream cinema.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s-ES" sz="20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Hollywood industry is still a man’s world, driven by men. Women representation it’s not just about the movie plot, include also directors, writers, etc.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s-ES" sz="20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As Bechdel once said, we must represent women as “subjects and not objects.”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idx="4294967295" type="ctrTitle"/>
          </p:nvPr>
        </p:nvSpPr>
        <p:spPr>
          <a:xfrm>
            <a:off x="2140050" y="1965325"/>
            <a:ext cx="4863900" cy="7689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76200">
              <a:schemeClr val="dk1">
                <a:alpha val="63921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</a:pPr>
            <a:r>
              <a:rPr b="1" i="0" lang="es-ES" sz="60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Thanks!</a:t>
            </a:r>
            <a:endParaRPr b="1" i="0" sz="6000" u="none" cap="none" strike="noStrike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47" name="Google Shape;347;p22"/>
          <p:cNvSpPr txBox="1"/>
          <p:nvPr>
            <p:ph idx="4294967295" type="body"/>
          </p:nvPr>
        </p:nvSpPr>
        <p:spPr>
          <a:xfrm>
            <a:off x="2140050" y="2714375"/>
            <a:ext cx="4863900" cy="107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49803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b="1" lang="es-ES" sz="24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Any questions?</a:t>
            </a:r>
            <a:endParaRPr b="1" sz="24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48" name="Google Shape;348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4213974" y="1183225"/>
            <a:ext cx="716103" cy="642884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300038" rotWithShape="0" algn="bl" dir="5400000" dist="95250">
              <a:schemeClr val="dk1">
                <a:alpha val="65882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32" name="Google Shape;132;p3"/>
          <p:cNvGrpSpPr/>
          <p:nvPr/>
        </p:nvGrpSpPr>
        <p:grpSpPr>
          <a:xfrm>
            <a:off x="204938" y="870220"/>
            <a:ext cx="2736410" cy="4222433"/>
            <a:chOff x="2112475" y="238125"/>
            <a:chExt cx="3395050" cy="5238750"/>
          </a:xfrm>
        </p:grpSpPr>
        <p:sp>
          <p:nvSpPr>
            <p:cNvPr id="133" name="Google Shape;133;p3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3171905" y="843036"/>
            <a:ext cx="2736410" cy="4222433"/>
            <a:chOff x="2112475" y="238125"/>
            <a:chExt cx="3395050" cy="5238750"/>
          </a:xfrm>
        </p:grpSpPr>
        <p:sp>
          <p:nvSpPr>
            <p:cNvPr id="138" name="Google Shape;138;p3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6215872" y="823877"/>
            <a:ext cx="2736410" cy="4222433"/>
            <a:chOff x="2112475" y="238125"/>
            <a:chExt cx="3395050" cy="5238750"/>
          </a:xfrm>
        </p:grpSpPr>
        <p:sp>
          <p:nvSpPr>
            <p:cNvPr id="143" name="Google Shape;143;p3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3"/>
          <p:cNvSpPr txBox="1"/>
          <p:nvPr/>
        </p:nvSpPr>
        <p:spPr>
          <a:xfrm>
            <a:off x="333748" y="-52842"/>
            <a:ext cx="7741848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they have in common? </a:t>
            </a:r>
            <a:endParaRPr/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3">
            <a:alphaModFix/>
          </a:blip>
          <a:srcRect b="0" l="1419" r="5262" t="0"/>
          <a:stretch/>
        </p:blipFill>
        <p:spPr>
          <a:xfrm>
            <a:off x="282798" y="1249262"/>
            <a:ext cx="2601311" cy="353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4">
            <a:alphaModFix/>
          </a:blip>
          <a:srcRect b="0" l="2847" r="1595" t="0"/>
          <a:stretch/>
        </p:blipFill>
        <p:spPr>
          <a:xfrm>
            <a:off x="3231930" y="1129263"/>
            <a:ext cx="2609194" cy="354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5">
            <a:alphaModFix/>
          </a:blip>
          <a:srcRect b="-615" l="1827" r="-1827" t="9835"/>
          <a:stretch/>
        </p:blipFill>
        <p:spPr>
          <a:xfrm>
            <a:off x="6290927" y="1186783"/>
            <a:ext cx="2661355" cy="358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6">
            <a:alphaModFix/>
          </a:blip>
          <a:srcRect b="3327" l="0" r="0" t="0"/>
          <a:stretch/>
        </p:blipFill>
        <p:spPr>
          <a:xfrm>
            <a:off x="6282437" y="1195630"/>
            <a:ext cx="2599445" cy="351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7">
            <a:alphaModFix/>
          </a:blip>
          <a:srcRect b="6933" l="0" r="0" t="0"/>
          <a:stretch/>
        </p:blipFill>
        <p:spPr>
          <a:xfrm>
            <a:off x="3246453" y="1144695"/>
            <a:ext cx="2580148" cy="35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8">
            <a:alphaModFix/>
          </a:blip>
          <a:srcRect b="4966" l="0" r="0" t="3053"/>
          <a:stretch/>
        </p:blipFill>
        <p:spPr>
          <a:xfrm>
            <a:off x="269366" y="1249262"/>
            <a:ext cx="2627772" cy="34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9">
            <a:alphaModFix/>
          </a:blip>
          <a:srcRect b="6624" l="0" r="0" t="0"/>
          <a:stretch/>
        </p:blipFill>
        <p:spPr>
          <a:xfrm>
            <a:off x="3225675" y="1144695"/>
            <a:ext cx="2640701" cy="351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0">
            <a:alphaModFix/>
          </a:blip>
          <a:srcRect b="2228" l="0" r="0" t="8195"/>
          <a:stretch/>
        </p:blipFill>
        <p:spPr>
          <a:xfrm>
            <a:off x="281488" y="1249898"/>
            <a:ext cx="2633576" cy="349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37969" y="1225203"/>
            <a:ext cx="2714313" cy="354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/>
          <p:nvPr>
            <p:ph type="title"/>
          </p:nvPr>
        </p:nvSpPr>
        <p:spPr>
          <a:xfrm>
            <a:off x="386080" y="1285790"/>
            <a:ext cx="27723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9000">
                <a:solidFill>
                  <a:schemeClr val="accent5"/>
                </a:solidFill>
              </a:rPr>
              <a:t>Hello!</a:t>
            </a:r>
            <a:endParaRPr sz="9000">
              <a:solidFill>
                <a:schemeClr val="accent5"/>
              </a:solidFill>
            </a:endParaRPr>
          </a:p>
        </p:txBody>
      </p:sp>
      <p:sp>
        <p:nvSpPr>
          <p:cNvPr id="162" name="Google Shape;162;p4"/>
          <p:cNvSpPr txBox="1"/>
          <p:nvPr>
            <p:ph idx="1" type="body"/>
          </p:nvPr>
        </p:nvSpPr>
        <p:spPr>
          <a:xfrm>
            <a:off x="190500" y="2819420"/>
            <a:ext cx="3638550" cy="55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s-ES" sz="2300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</a:rPr>
              <a:t>She is Alison Bedchel -&gt;</a:t>
            </a:r>
            <a:endParaRPr b="1" sz="2300"/>
          </a:p>
        </p:txBody>
      </p:sp>
      <p:sp>
        <p:nvSpPr>
          <p:cNvPr id="163" name="Google Shape;163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 b="3324" l="8752" r="39212" t="0"/>
          <a:stretch/>
        </p:blipFill>
        <p:spPr>
          <a:xfrm>
            <a:off x="4863213" y="0"/>
            <a:ext cx="4280787" cy="5143500"/>
          </a:xfrm>
          <a:custGeom>
            <a:rect b="b" l="l" r="r" t="t"/>
            <a:pathLst>
              <a:path extrusionOk="0" h="21600" w="21481">
                <a:moveTo>
                  <a:pt x="5457" y="0"/>
                </a:moveTo>
                <a:cubicBezTo>
                  <a:pt x="5709" y="1248"/>
                  <a:pt x="5617" y="2531"/>
                  <a:pt x="5188" y="3745"/>
                </a:cubicBezTo>
                <a:cubicBezTo>
                  <a:pt x="5168" y="4629"/>
                  <a:pt x="4981" y="5509"/>
                  <a:pt x="4538" y="6259"/>
                </a:cubicBezTo>
                <a:cubicBezTo>
                  <a:pt x="3941" y="7269"/>
                  <a:pt x="2948" y="7951"/>
                  <a:pt x="1938" y="8514"/>
                </a:cubicBezTo>
                <a:cubicBezTo>
                  <a:pt x="1688" y="8653"/>
                  <a:pt x="1435" y="8785"/>
                  <a:pt x="1182" y="8920"/>
                </a:cubicBezTo>
                <a:cubicBezTo>
                  <a:pt x="428" y="9937"/>
                  <a:pt x="-119" y="11136"/>
                  <a:pt x="22" y="12386"/>
                </a:cubicBezTo>
                <a:cubicBezTo>
                  <a:pt x="181" y="13774"/>
                  <a:pt x="1155" y="14923"/>
                  <a:pt x="2230" y="15767"/>
                </a:cubicBezTo>
                <a:cubicBezTo>
                  <a:pt x="3306" y="16612"/>
                  <a:pt x="4531" y="17268"/>
                  <a:pt x="5510" y="18233"/>
                </a:cubicBezTo>
                <a:cubicBezTo>
                  <a:pt x="6397" y="19107"/>
                  <a:pt x="7077" y="20340"/>
                  <a:pt x="6986" y="21580"/>
                </a:cubicBezTo>
                <a:lnTo>
                  <a:pt x="21481" y="21600"/>
                </a:lnTo>
                <a:lnTo>
                  <a:pt x="21481" y="0"/>
                </a:lnTo>
                <a:lnTo>
                  <a:pt x="5457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4">
            <a:alphaModFix/>
          </a:blip>
          <a:srcRect b="0" l="1649" r="0" t="0"/>
          <a:stretch/>
        </p:blipFill>
        <p:spPr>
          <a:xfrm>
            <a:off x="3416300" y="0"/>
            <a:ext cx="5984175" cy="534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5">
            <a:alphaModFix/>
          </a:blip>
          <a:srcRect b="36464" l="-369" r="66444" t="0"/>
          <a:stretch/>
        </p:blipFill>
        <p:spPr>
          <a:xfrm>
            <a:off x="6111240" y="577560"/>
            <a:ext cx="2682240" cy="376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0" y="124900"/>
            <a:ext cx="5690290" cy="418868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/>
        </p:nvSpPr>
        <p:spPr>
          <a:xfrm>
            <a:off x="1221580" y="4186585"/>
            <a:ext cx="6969920" cy="829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“Dykes to Watch Out For” (Alison Bechdel - 1985 )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</p:spTree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9" name="Google Shape;179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80" name="Google Shape;1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206" y="1297978"/>
            <a:ext cx="1767800" cy="271929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/>
          <p:nvPr/>
        </p:nvSpPr>
        <p:spPr>
          <a:xfrm>
            <a:off x="457200" y="353264"/>
            <a:ext cx="5215200" cy="7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</a:pPr>
            <a:r>
              <a:rPr b="1" i="0" lang="es-ES" sz="3600" u="none" cap="none" strike="noStrike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1. </a:t>
            </a:r>
            <a:r>
              <a:rPr b="1" i="0" lang="es-ES" sz="36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The Rule</a:t>
            </a:r>
            <a:endParaRPr b="1" i="0" sz="3600" u="none" cap="none" strike="noStrike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182" name="Google Shape;182;p6"/>
          <p:cNvPicPr preferRelativeResize="0"/>
          <p:nvPr/>
        </p:nvPicPr>
        <p:blipFill rotWithShape="1">
          <a:blip r:embed="rId4">
            <a:alphaModFix/>
          </a:blip>
          <a:srcRect b="1425" l="0" r="0" t="0"/>
          <a:stretch/>
        </p:blipFill>
        <p:spPr>
          <a:xfrm>
            <a:off x="4663394" y="1361703"/>
            <a:ext cx="1861882" cy="264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/>
          <p:nvPr/>
        </p:nvSpPr>
        <p:spPr>
          <a:xfrm>
            <a:off x="7799628" y="1179505"/>
            <a:ext cx="4699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200" u="none" cap="none" strike="noStrike">
                <a:solidFill>
                  <a:srgbClr val="92D05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✔</a:t>
            </a:r>
            <a:endParaRPr b="0" i="0" sz="3200" u="none" cap="none" strike="noStrik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7455" y="1310752"/>
            <a:ext cx="1758301" cy="271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9906" y="1336303"/>
            <a:ext cx="1773029" cy="269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>
            <p:ph type="title"/>
          </p:nvPr>
        </p:nvSpPr>
        <p:spPr>
          <a:xfrm>
            <a:off x="349250" y="609114"/>
            <a:ext cx="62865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600">
                <a:solidFill>
                  <a:schemeClr val="accent5"/>
                </a:solidFill>
              </a:rPr>
              <a:t>2. </a:t>
            </a:r>
            <a:r>
              <a:rPr lang="es-ES" sz="3600"/>
              <a:t>The Bechdel-Wallace Test</a:t>
            </a:r>
            <a:endParaRPr sz="3600"/>
          </a:p>
        </p:txBody>
      </p:sp>
      <p:sp>
        <p:nvSpPr>
          <p:cNvPr id="191" name="Google Shape;191;p7"/>
          <p:cNvSpPr txBox="1"/>
          <p:nvPr>
            <p:ph idx="2" type="body"/>
          </p:nvPr>
        </p:nvSpPr>
        <p:spPr>
          <a:xfrm>
            <a:off x="349250" y="2087550"/>
            <a:ext cx="6610350" cy="14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ES"/>
              <a:t>It’s a measure for the active presence of women in fiction and one of the most enduring tools to measure Hollywood’s level of gender equality in a film.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/>
          </a:p>
        </p:txBody>
      </p:sp>
      <p:sp>
        <p:nvSpPr>
          <p:cNvPr id="192" name="Google Shape;192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>
            <p:ph idx="4294967295" type="ctrTitle"/>
          </p:nvPr>
        </p:nvSpPr>
        <p:spPr>
          <a:xfrm>
            <a:off x="2440150" y="1631142"/>
            <a:ext cx="4334400" cy="78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38100">
              <a:schemeClr val="dk1">
                <a:alpha val="49803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</a:pPr>
            <a:r>
              <a:rPr b="1" i="0" lang="es-ES" sz="60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GOAL</a:t>
            </a:r>
            <a:endParaRPr b="1" i="0" sz="6000" u="none" cap="none" strike="noStrike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98" name="Google Shape;198;p8"/>
          <p:cNvSpPr txBox="1"/>
          <p:nvPr>
            <p:ph idx="4294967295" type="subTitle"/>
          </p:nvPr>
        </p:nvSpPr>
        <p:spPr>
          <a:xfrm>
            <a:off x="2511250" y="2626749"/>
            <a:ext cx="4263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0" i="0" lang="es-ES" sz="1700" u="none" cap="none" strike="noStrike">
                <a:solidFill>
                  <a:srgbClr val="FFD883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Analyze the relationship between movies finances, genres and portrayals of women for the last 200 years</a:t>
            </a:r>
            <a:endParaRPr b="0" i="0" sz="1700" u="none" cap="none" strike="noStrike">
              <a:solidFill>
                <a:srgbClr val="FFD883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5515249" y="1176286"/>
            <a:ext cx="255593" cy="24404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rotWithShape="0" algn="bl" dir="5400000" dist="76200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 rot="2466570">
            <a:off x="3178422" y="1126993"/>
            <a:ext cx="355107" cy="33906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rotWithShape="0" algn="bl" dir="5400000" dist="76200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 rot="-1609390">
            <a:off x="3774438" y="1251141"/>
            <a:ext cx="255567" cy="24399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rotWithShape="0" algn="bl" dir="5400000" dist="76200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 rot="2926158">
            <a:off x="5965158" y="1514581"/>
            <a:ext cx="191399" cy="18275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rotWithShape="0" algn="bl" dir="5400000" dist="76200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/>
          <p:cNvSpPr/>
          <p:nvPr/>
        </p:nvSpPr>
        <p:spPr>
          <a:xfrm rot="-1609432">
            <a:off x="4305863" y="936397"/>
            <a:ext cx="172415" cy="16462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rotWithShape="0" algn="bl" dir="5400000" dist="76200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/>
          <p:nvPr>
            <p:ph idx="1" type="body"/>
          </p:nvPr>
        </p:nvSpPr>
        <p:spPr>
          <a:xfrm>
            <a:off x="673330" y="1754755"/>
            <a:ext cx="27723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s-ES" u="sng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http://bechdeltest.com</a:t>
            </a:r>
            <a:endParaRPr b="1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s-ES" u="sng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http://imdb.com</a:t>
            </a:r>
            <a:endParaRPr b="1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s-ES" u="sng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http://the-numbers.com</a:t>
            </a:r>
            <a:endParaRPr b="1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10" name="Google Shape;210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1" name="Google Shape;211;p9"/>
          <p:cNvSpPr txBox="1"/>
          <p:nvPr/>
        </p:nvSpPr>
        <p:spPr>
          <a:xfrm>
            <a:off x="457200" y="499171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</a:pPr>
            <a:r>
              <a:rPr b="1" i="0" lang="es-ES" sz="3600" u="none" cap="none" strike="noStrike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3. </a:t>
            </a:r>
            <a:r>
              <a:rPr b="1" i="0" lang="es-ES" sz="36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Data Source</a:t>
            </a:r>
            <a:endParaRPr b="1" i="0" sz="3600" u="none" cap="none" strike="noStrike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12" name="Google Shape;212;p9"/>
          <p:cNvSpPr txBox="1"/>
          <p:nvPr/>
        </p:nvSpPr>
        <p:spPr>
          <a:xfrm>
            <a:off x="6170813" y="1466580"/>
            <a:ext cx="27723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ulim Park Light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+ 8.800 movies</a:t>
            </a:r>
            <a:endParaRPr b="1" i="0" sz="1800" u="none" cap="none" strike="noStrike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ulim Park Light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+ Features</a:t>
            </a:r>
            <a:endParaRPr b="1" i="0" sz="1800" u="none" cap="none" strike="noStrike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ulim Park Light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+ Budget &amp; Revenue</a:t>
            </a:r>
            <a:endParaRPr b="1" i="0" sz="1800" u="none" cap="none" strike="noStrike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ulim Park Light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+ 1888-2020</a:t>
            </a:r>
            <a:endParaRPr b="1" i="0" sz="1800" u="none" cap="none" strike="noStrike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ulim Park Light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lumnia template">
  <a:themeElements>
    <a:clrScheme name="Custom 347">
      <a:dk1>
        <a:srgbClr val="39273F"/>
      </a:dk1>
      <a:lt1>
        <a:srgbClr val="FFFFFF"/>
      </a:lt1>
      <a:dk2>
        <a:srgbClr val="5E1B53"/>
      </a:dk2>
      <a:lt2>
        <a:srgbClr val="F1EEF1"/>
      </a:lt2>
      <a:accent1>
        <a:srgbClr val="940D7F"/>
      </a:accent1>
      <a:accent2>
        <a:srgbClr val="CE0063"/>
      </a:accent2>
      <a:accent3>
        <a:srgbClr val="ED2B2B"/>
      </a:accent3>
      <a:accent4>
        <a:srgbClr val="F97830"/>
      </a:accent4>
      <a:accent5>
        <a:srgbClr val="FFBF31"/>
      </a:accent5>
      <a:accent6>
        <a:srgbClr val="FEFDCA"/>
      </a:accent6>
      <a:hlink>
        <a:srgbClr val="5E1B5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Isabel R-Campra</dc:creator>
</cp:coreProperties>
</file>